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5"/>
  </p:notesMasterIdLst>
  <p:sldIdLst>
    <p:sldId id="257" r:id="rId2"/>
    <p:sldId id="258" r:id="rId3"/>
    <p:sldId id="256" r:id="rId4"/>
    <p:sldId id="259" r:id="rId5"/>
    <p:sldId id="260" r:id="rId6"/>
    <p:sldId id="264" r:id="rId7"/>
    <p:sldId id="261" r:id="rId8"/>
    <p:sldId id="265" r:id="rId9"/>
    <p:sldId id="263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havitha Redrouthu" initials="BR" lastIdx="1" clrIdx="0">
    <p:extLst>
      <p:ext uri="{19B8F6BF-5375-455C-9EA6-DF929625EA0E}">
        <p15:presenceInfo xmlns:p15="http://schemas.microsoft.com/office/powerpoint/2012/main" userId="S::bredrout@students.kennesaw.edu::c3526b4b-dcc9-4708-967b-e064eaffbb4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83" d="100"/>
          <a:sy n="83" d="100"/>
        </p:scale>
        <p:origin x="44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47FAC-3E5F-40CA-B0F6-987FDC0D260D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25DDD-1BEC-4A7B-A8A9-698F8DC66F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228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33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653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77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64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170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937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408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2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92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38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00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69E1C7-7A5C-455E-BFC8-23FD6B4EB9DA}" type="datetimeFigureOut">
              <a:rPr lang="en-US" smtClean="0"/>
              <a:t>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05D91-4763-4B46-8876-135DA8736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6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in a room&#10;&#10;Description automatically generated">
            <a:extLst>
              <a:ext uri="{FF2B5EF4-FFF2-40B4-BE49-F238E27FC236}">
                <a16:creationId xmlns:a16="http://schemas.microsoft.com/office/drawing/2014/main" id="{F7D1B616-F282-4A0A-8CD6-92524520904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83680" cy="68460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6FA6E4-B8A7-4D19-BBE8-142DE36BE0F6}"/>
              </a:ext>
            </a:extLst>
          </p:cNvPr>
          <p:cNvSpPr txBox="1"/>
          <p:nvPr/>
        </p:nvSpPr>
        <p:spPr>
          <a:xfrm>
            <a:off x="6542326" y="2400761"/>
            <a:ext cx="573258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Optimizing Healthcare Quality Through </a:t>
            </a:r>
          </a:p>
          <a:p>
            <a:pPr algn="ctr"/>
            <a:r>
              <a:rPr lang="en-US" sz="25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 Efficiency :</a:t>
            </a:r>
          </a:p>
          <a:p>
            <a:pPr algn="ctr"/>
            <a:r>
              <a:rPr lang="en-US" sz="25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Of Elective Hip Replacement </a:t>
            </a:r>
          </a:p>
          <a:p>
            <a:pPr algn="ctr"/>
            <a:r>
              <a:rPr lang="en-US" sz="25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Surgeries in New York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E127D0-CF8B-44B1-8D92-FC597B1C7154}"/>
              </a:ext>
            </a:extLst>
          </p:cNvPr>
          <p:cNvSpPr txBox="1"/>
          <p:nvPr/>
        </p:nvSpPr>
        <p:spPr>
          <a:xfrm>
            <a:off x="7778374" y="5895093"/>
            <a:ext cx="6095266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 :</a:t>
            </a:r>
          </a:p>
          <a:p>
            <a:pPr algn="ctr"/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Bhavitha Redrouthu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D5BF79-A02A-417B-823D-041CD3276144}"/>
              </a:ext>
            </a:extLst>
          </p:cNvPr>
          <p:cNvSpPr txBox="1"/>
          <p:nvPr/>
        </p:nvSpPr>
        <p:spPr>
          <a:xfrm>
            <a:off x="6668842" y="91369"/>
            <a:ext cx="5647423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3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Project Presentation </a:t>
            </a:r>
            <a:endParaRPr lang="en-US" sz="2300" u="sng" dirty="0"/>
          </a:p>
        </p:txBody>
      </p:sp>
    </p:spTree>
    <p:extLst>
      <p:ext uri="{BB962C8B-B14F-4D97-AF65-F5344CB8AC3E}">
        <p14:creationId xmlns:p14="http://schemas.microsoft.com/office/powerpoint/2010/main" val="428814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BE123B0-3F04-4002-ADFA-D41DB49CC3D1}"/>
              </a:ext>
            </a:extLst>
          </p:cNvPr>
          <p:cNvSpPr/>
          <p:nvPr/>
        </p:nvSpPr>
        <p:spPr>
          <a:xfrm>
            <a:off x="83527" y="57150"/>
            <a:ext cx="12005896" cy="669534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C000"/>
                </a:solidFill>
              </a:ln>
              <a:noFill/>
            </a:endParaRPr>
          </a:p>
        </p:txBody>
      </p:sp>
      <p:pic>
        <p:nvPicPr>
          <p:cNvPr id="2" name="Picture 1" descr="A diagram of a diagram&#10;&#10;Description automatically generated">
            <a:extLst>
              <a:ext uri="{FF2B5EF4-FFF2-40B4-BE49-F238E27FC236}">
                <a16:creationId xmlns:a16="http://schemas.microsoft.com/office/drawing/2014/main" id="{57F57B08-01A2-4562-9BF7-C5D3A442E82B}"/>
              </a:ext>
            </a:extLst>
          </p:cNvPr>
          <p:cNvPicPr/>
          <p:nvPr/>
        </p:nvPicPr>
        <p:blipFill rotWithShape="1">
          <a:blip r:embed="rId2"/>
          <a:srcRect l="4798" t="5215" r="6297" b="2053"/>
          <a:stretch/>
        </p:blipFill>
        <p:spPr bwMode="auto">
          <a:xfrm>
            <a:off x="679205" y="3710354"/>
            <a:ext cx="4899514" cy="263769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BBDC88-AD9B-4442-8516-9C29E11CC7CA}"/>
              </a:ext>
            </a:extLst>
          </p:cNvPr>
          <p:cNvSpPr txBox="1"/>
          <p:nvPr/>
        </p:nvSpPr>
        <p:spPr>
          <a:xfrm>
            <a:off x="272560" y="140623"/>
            <a:ext cx="11346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u="sng" dirty="0">
                <a:solidFill>
                  <a:srgbClr val="0F0F0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Future Development</a:t>
            </a:r>
            <a:endParaRPr lang="en-US" sz="2000" b="1" u="sng" dirty="0">
              <a:solidFill>
                <a:srgbClr val="0F0F0F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sz="2000" b="1" u="sng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Business Solution For </a:t>
            </a:r>
            <a:r>
              <a:rPr lang="en-US" sz="2000" b="1" u="sng" dirty="0">
                <a:solidFill>
                  <a:srgbClr val="0F0F0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Project : </a:t>
            </a:r>
            <a:r>
              <a:rPr lang="en-US" sz="2000" b="1" u="sng" dirty="0" err="1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OptiCare</a:t>
            </a:r>
            <a:r>
              <a:rPr lang="en-US" sz="2000" b="1" u="sng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u="sng" dirty="0" err="1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InsightHub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29D27F-0169-47D4-91B5-BEBEA29D1343}"/>
              </a:ext>
            </a:extLst>
          </p:cNvPr>
          <p:cNvSpPr txBox="1"/>
          <p:nvPr/>
        </p:nvSpPr>
        <p:spPr>
          <a:xfrm>
            <a:off x="272560" y="3169626"/>
            <a:ext cx="4699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67251F-0E7C-4354-9467-5E433F447681}"/>
              </a:ext>
            </a:extLst>
          </p:cNvPr>
          <p:cNvSpPr txBox="1"/>
          <p:nvPr/>
        </p:nvSpPr>
        <p:spPr>
          <a:xfrm>
            <a:off x="272560" y="918170"/>
            <a:ext cx="113464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Rationale Behind This Naming :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OptiCare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Optimization Focus &amp; Patient Centric Approach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InsightHub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Insightful Analysis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combination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OptiCare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InsightHub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holistic solution not only address current challenges but also provides a platform for continuous improvement and informed decision making in healthcare management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3BBBE4-B5DE-4D79-A5E2-12B3F420A363}"/>
              </a:ext>
            </a:extLst>
          </p:cNvPr>
          <p:cNvSpPr txBox="1"/>
          <p:nvPr/>
        </p:nvSpPr>
        <p:spPr>
          <a:xfrm>
            <a:off x="5706563" y="3897650"/>
            <a:ext cx="5806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Risk Stratification Feature:</a:t>
            </a:r>
          </a:p>
          <a:p>
            <a:endParaRPr lang="en-US" dirty="0"/>
          </a:p>
          <a:p>
            <a:r>
              <a:rPr lang="en-US" dirty="0"/>
              <a:t>-Assess Patient Risks For Elective Hip Replacement Surgeries.</a:t>
            </a:r>
          </a:p>
          <a:p>
            <a:r>
              <a:rPr lang="en-US" dirty="0"/>
              <a:t>-Guides Pre and Post  Operative Care Decisions.</a:t>
            </a:r>
          </a:p>
          <a:p>
            <a:r>
              <a:rPr lang="en-US" dirty="0"/>
              <a:t>-Empowers providers for tailored care.</a:t>
            </a:r>
          </a:p>
          <a:p>
            <a:r>
              <a:rPr lang="en-US" dirty="0"/>
              <a:t>-Enhances resource management for effective patient care.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4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company&#10;&#10;Description automatically generated">
            <a:extLst>
              <a:ext uri="{FF2B5EF4-FFF2-40B4-BE49-F238E27FC236}">
                <a16:creationId xmlns:a16="http://schemas.microsoft.com/office/drawing/2014/main" id="{6BCA8218-BB4F-43C1-A34F-02D53910FDDC}"/>
              </a:ext>
            </a:extLst>
          </p:cNvPr>
          <p:cNvPicPr/>
          <p:nvPr/>
        </p:nvPicPr>
        <p:blipFill rotWithShape="1">
          <a:blip r:embed="rId2"/>
          <a:srcRect l="9166" t="1406" r="7219" b="1779"/>
          <a:stretch/>
        </p:blipFill>
        <p:spPr bwMode="auto">
          <a:xfrm>
            <a:off x="265234" y="910007"/>
            <a:ext cx="5397012" cy="30289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 descr="A diagram of a company&#10;&#10;Description automatically generated">
            <a:extLst>
              <a:ext uri="{FF2B5EF4-FFF2-40B4-BE49-F238E27FC236}">
                <a16:creationId xmlns:a16="http://schemas.microsoft.com/office/drawing/2014/main" id="{017F075D-59A3-4E96-963D-FDE4AA4C1040}"/>
              </a:ext>
            </a:extLst>
          </p:cNvPr>
          <p:cNvPicPr/>
          <p:nvPr/>
        </p:nvPicPr>
        <p:blipFill rotWithShape="1">
          <a:blip r:embed="rId3"/>
          <a:srcRect l="6522" t="12378" r="8695" b="6692"/>
          <a:stretch/>
        </p:blipFill>
        <p:spPr bwMode="auto">
          <a:xfrm>
            <a:off x="6096000" y="910007"/>
            <a:ext cx="5830766" cy="302894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327A4E-FF86-4F01-A210-09C5E51C2D98}"/>
              </a:ext>
            </a:extLst>
          </p:cNvPr>
          <p:cNvSpPr txBox="1"/>
          <p:nvPr/>
        </p:nvSpPr>
        <p:spPr>
          <a:xfrm>
            <a:off x="265234" y="290146"/>
            <a:ext cx="46994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328715-239F-41E1-9B34-D39C235CA2B1}"/>
              </a:ext>
            </a:extLst>
          </p:cNvPr>
          <p:cNvSpPr txBox="1"/>
          <p:nvPr/>
        </p:nvSpPr>
        <p:spPr>
          <a:xfrm>
            <a:off x="6120534" y="3989722"/>
            <a:ext cx="58062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Time Monitoring Dashboard Feature: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-Gives Instant Insights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-Improved Workflow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DCF473-BF93-46BE-A217-2BCDDA262863}"/>
              </a:ext>
            </a:extLst>
          </p:cNvPr>
          <p:cNvSpPr txBox="1"/>
          <p:nvPr/>
        </p:nvSpPr>
        <p:spPr>
          <a:xfrm>
            <a:off x="189682" y="3989722"/>
            <a:ext cx="58062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Allocation Optimization: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-Module Functionality : Analyze historical resource use and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demand for efficient allocation.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-Impact 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Efficiency:Minimizes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delays, cut costs, efficiently allocating staff, rooms, equipment.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-Smoother Patient Flow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-Healthcare Delivery Improvement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ACADB0-C59F-4409-93BB-C9FEC5E11136}"/>
              </a:ext>
            </a:extLst>
          </p:cNvPr>
          <p:cNvSpPr/>
          <p:nvPr/>
        </p:nvSpPr>
        <p:spPr>
          <a:xfrm>
            <a:off x="83527" y="57150"/>
            <a:ext cx="12005896" cy="669534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C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532768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E14EA1-F675-401E-B4EC-CFC8B4852E28}"/>
              </a:ext>
            </a:extLst>
          </p:cNvPr>
          <p:cNvSpPr txBox="1"/>
          <p:nvPr/>
        </p:nvSpPr>
        <p:spPr>
          <a:xfrm>
            <a:off x="2049358" y="146239"/>
            <a:ext cx="88958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 err="1">
                <a:solidFill>
                  <a:srgbClr val="374151"/>
                </a:solidFill>
                <a:effectLst/>
                <a:latin typeface="Söhne"/>
              </a:rPr>
              <a:t>OptiCare</a:t>
            </a:r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sz="2000" b="1" i="0" dirty="0" err="1">
                <a:solidFill>
                  <a:srgbClr val="374151"/>
                </a:solidFill>
                <a:effectLst/>
                <a:latin typeface="Söhne"/>
              </a:rPr>
              <a:t>InsightHub</a:t>
            </a:r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: Integrating Specific AI Technologies for Future Development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74ABE3-A4AE-4972-813C-55D479EA3364}"/>
              </a:ext>
            </a:extLst>
          </p:cNvPr>
          <p:cNvSpPr txBox="1"/>
          <p:nvPr/>
        </p:nvSpPr>
        <p:spPr>
          <a:xfrm>
            <a:off x="1622181" y="620337"/>
            <a:ext cx="869998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US" sz="1800" b="1" u="sng" kern="1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Incorporating AI Technology into the Risk Stratification Feature</a:t>
            </a:r>
          </a:p>
          <a:p>
            <a:pPr algn="ctr"/>
            <a:r>
              <a:rPr lang="en-US" sz="1500" kern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Machine Learning Model: Supervised learning model, such as Logistic Regression or Random Forest or </a:t>
            </a:r>
            <a:r>
              <a:rPr lang="en-US" sz="15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Bidirectional Encoder Representations from Transformers (BERT)</a:t>
            </a:r>
          </a:p>
          <a:p>
            <a:pPr algn="ctr"/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endParaRPr lang="en-US" dirty="0"/>
          </a:p>
        </p:txBody>
      </p:sp>
      <p:pic>
        <p:nvPicPr>
          <p:cNvPr id="7" name="Picture 6" descr="A graph with different colored lines&#10;&#10;Description automatically generated">
            <a:extLst>
              <a:ext uri="{FF2B5EF4-FFF2-40B4-BE49-F238E27FC236}">
                <a16:creationId xmlns:a16="http://schemas.microsoft.com/office/drawing/2014/main" id="{9C82613A-0C9B-4FDE-BFC6-99B543E9E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443" y="1854470"/>
            <a:ext cx="2844311" cy="284431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11" name="Picture 10" descr="A doctor looking at a large screen&#10;&#10;Description automatically generated">
            <a:extLst>
              <a:ext uri="{FF2B5EF4-FFF2-40B4-BE49-F238E27FC236}">
                <a16:creationId xmlns:a16="http://schemas.microsoft.com/office/drawing/2014/main" id="{3B823CC6-49A3-4456-B6F6-FD18D00294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045" y="1871620"/>
            <a:ext cx="2810013" cy="281001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C8A366-C87D-4ECF-8646-49D4ED8A3DAE}"/>
              </a:ext>
            </a:extLst>
          </p:cNvPr>
          <p:cNvSpPr txBox="1"/>
          <p:nvPr/>
        </p:nvSpPr>
        <p:spPr>
          <a:xfrm>
            <a:off x="1001752" y="4835481"/>
            <a:ext cx="518389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Model : Logistic Regression</a:t>
            </a:r>
          </a:p>
          <a:p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459EDE8D-4645-4344-A584-9CF94AF96B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752" y="4835481"/>
            <a:ext cx="4310795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Eg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In the elective hip replacement risk stratification,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logistic regression identifies high-risk patients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by analyzing factors like age and medical history,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predicting post-surgery complication probabilities.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645EBF-9031-4657-968F-4CBC0575496D}"/>
              </a:ext>
            </a:extLst>
          </p:cNvPr>
          <p:cNvSpPr txBox="1"/>
          <p:nvPr/>
        </p:nvSpPr>
        <p:spPr>
          <a:xfrm>
            <a:off x="6787997" y="4797823"/>
            <a:ext cx="40834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Benefits:</a:t>
            </a:r>
          </a:p>
          <a:p>
            <a:endParaRPr lang="en-US" sz="15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-Provides a quantitative assessment of risk</a:t>
            </a:r>
          </a:p>
          <a:p>
            <a:r>
              <a:rPr lang="en-US" sz="1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-Allows for personalized treatment planning</a:t>
            </a:r>
          </a:p>
          <a:p>
            <a:r>
              <a:rPr lang="en-US" sz="15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-Improves patient outcomes by identifying high-risk patients and implementing preventative measures</a:t>
            </a:r>
          </a:p>
          <a:p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8E2BC3-B87A-495D-AB65-DC30F01258C5}"/>
              </a:ext>
            </a:extLst>
          </p:cNvPr>
          <p:cNvSpPr/>
          <p:nvPr/>
        </p:nvSpPr>
        <p:spPr>
          <a:xfrm>
            <a:off x="51362" y="41473"/>
            <a:ext cx="12005896" cy="669534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C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4193720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F545E2-3234-49A3-9D28-633AC3C33856}"/>
              </a:ext>
            </a:extLst>
          </p:cNvPr>
          <p:cNvSpPr txBox="1"/>
          <p:nvPr/>
        </p:nvSpPr>
        <p:spPr>
          <a:xfrm>
            <a:off x="1746005" y="544404"/>
            <a:ext cx="86999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u="sng" kern="100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2.Incorporating AI Technology into the Resource Allocation Optimization Feature</a:t>
            </a:r>
          </a:p>
          <a:p>
            <a:pPr algn="ctr"/>
            <a:r>
              <a:rPr lang="en-US" sz="1500" kern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Machine Learning Model: Reinforcement Learning model, such as </a:t>
            </a:r>
          </a:p>
          <a:p>
            <a:pPr algn="ctr"/>
            <a:r>
              <a:rPr lang="en-US" sz="1500" b="1" kern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Proximal Policy Optimization</a:t>
            </a:r>
            <a:r>
              <a:rPr lang="en-US" sz="1500" kern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(PPO)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2608CA-AFE9-4AB8-8576-CD538012D773}"/>
              </a:ext>
            </a:extLst>
          </p:cNvPr>
          <p:cNvSpPr txBox="1"/>
          <p:nvPr/>
        </p:nvSpPr>
        <p:spPr>
          <a:xfrm>
            <a:off x="1833070" y="144294"/>
            <a:ext cx="8914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0" dirty="0" err="1">
                <a:solidFill>
                  <a:srgbClr val="374151"/>
                </a:solidFill>
                <a:effectLst/>
                <a:latin typeface="Söhne"/>
              </a:rPr>
              <a:t>OptiCare</a:t>
            </a:r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n-US" sz="2000" b="1" i="0" dirty="0" err="1">
                <a:solidFill>
                  <a:srgbClr val="374151"/>
                </a:solidFill>
                <a:effectLst/>
                <a:latin typeface="Söhne"/>
              </a:rPr>
              <a:t>InsightHub</a:t>
            </a:r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: Integrating Specific AI Technologies for Future Development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1EFCAA-DD33-4122-860F-AA5A519705C7}"/>
              </a:ext>
            </a:extLst>
          </p:cNvPr>
          <p:cNvSpPr txBox="1"/>
          <p:nvPr/>
        </p:nvSpPr>
        <p:spPr>
          <a:xfrm>
            <a:off x="268941" y="1528109"/>
            <a:ext cx="5773271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0F0F0F"/>
                </a:solidFill>
                <a:effectLst/>
                <a:latin typeface="Söhne"/>
              </a:rPr>
              <a:t>Example Use Case :</a:t>
            </a:r>
          </a:p>
          <a:p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Imagine a hospital with a dynamic surgery schedule for elective hip replacements. By incorporating a Proximal Policy Optimization (PPO) model, the AI-driven system continually learns from historical surgery schedules, staff availability, and resource utilization. In a real-time scenario, the PPO model provides recommendations on optimal resource allocation, considering variables like staff availability and operating room utilization. For instance, if the model identifies a potential bottleneck in the schedule, it may suggest adjustments to prevent delays and streamline the process</a:t>
            </a:r>
          </a:p>
          <a:p>
            <a:endParaRPr lang="en-US" dirty="0">
              <a:solidFill>
                <a:srgbClr val="0F0F0F"/>
              </a:solidFill>
              <a:latin typeface="Söhne"/>
            </a:endParaRPr>
          </a:p>
          <a:p>
            <a:pPr algn="l"/>
            <a:r>
              <a:rPr lang="en-US" b="1" i="0" dirty="0">
                <a:solidFill>
                  <a:srgbClr val="0F0F0F"/>
                </a:solidFill>
                <a:effectLst/>
                <a:latin typeface="Söhne"/>
              </a:rPr>
              <a:t>Benefits of Incorporating AI:</a:t>
            </a:r>
            <a:endParaRPr lang="en-US" b="0" i="0" dirty="0">
              <a:solidFill>
                <a:srgbClr val="0F0F0F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Minimized surgery delays.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Reduced costs and improved operational efficiency.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Continuous learning for adaptive resource optimization.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F0F0F"/>
                </a:solidFill>
                <a:effectLst/>
                <a:latin typeface="Söhne"/>
              </a:rPr>
              <a:t>Smoother patient flow and enhanced healthcare delivery.</a:t>
            </a:r>
          </a:p>
          <a:p>
            <a:endParaRPr lang="en-US" dirty="0">
              <a:solidFill>
                <a:srgbClr val="0F0F0F"/>
              </a:solidFill>
              <a:latin typeface="Söhne"/>
            </a:endParaRPr>
          </a:p>
          <a:p>
            <a:endParaRPr lang="en-US" dirty="0">
              <a:solidFill>
                <a:srgbClr val="0F0F0F"/>
              </a:solidFill>
              <a:latin typeface="Söhne"/>
            </a:endParaRPr>
          </a:p>
          <a:p>
            <a:endParaRPr lang="en-US" dirty="0">
              <a:solidFill>
                <a:srgbClr val="0F0F0F"/>
              </a:solidFill>
              <a:latin typeface="Söhne"/>
            </a:endParaRPr>
          </a:p>
          <a:p>
            <a:endParaRPr lang="en-US" dirty="0">
              <a:solidFill>
                <a:srgbClr val="0F0F0F"/>
              </a:solidFill>
              <a:latin typeface="Söhne"/>
            </a:endParaRPr>
          </a:p>
          <a:p>
            <a:endParaRPr lang="en-US" dirty="0"/>
          </a:p>
        </p:txBody>
      </p:sp>
      <p:pic>
        <p:nvPicPr>
          <p:cNvPr id="4098" name="Picture 2" descr="Resource Allocation and Optimization in Healthcare Projects: Navigating  Efficiency for Success">
            <a:extLst>
              <a:ext uri="{FF2B5EF4-FFF2-40B4-BE49-F238E27FC236}">
                <a16:creationId xmlns:a16="http://schemas.microsoft.com/office/drawing/2014/main" id="{8B719393-2E15-4FB0-8861-389B706CA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5965" y="2278218"/>
            <a:ext cx="4953001" cy="3490569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F4003D2-FFB2-414A-835A-238DC9DCA092}"/>
              </a:ext>
            </a:extLst>
          </p:cNvPr>
          <p:cNvSpPr/>
          <p:nvPr/>
        </p:nvSpPr>
        <p:spPr>
          <a:xfrm>
            <a:off x="83527" y="57150"/>
            <a:ext cx="12005896" cy="669534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C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25768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53C0A3-42AA-43CA-B53A-C188A37F3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4158"/>
            <a:ext cx="10855733" cy="612384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136BCB-DD6E-4E7A-A435-16FCDE189882}"/>
              </a:ext>
            </a:extLst>
          </p:cNvPr>
          <p:cNvSpPr txBox="1"/>
          <p:nvPr/>
        </p:nvSpPr>
        <p:spPr>
          <a:xfrm>
            <a:off x="3748453" y="82790"/>
            <a:ext cx="42291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 Dashboard</a:t>
            </a:r>
          </a:p>
        </p:txBody>
      </p:sp>
      <p:sp>
        <p:nvSpPr>
          <p:cNvPr id="5" name="Callout: Left Arrow 4">
            <a:extLst>
              <a:ext uri="{FF2B5EF4-FFF2-40B4-BE49-F238E27FC236}">
                <a16:creationId xmlns:a16="http://schemas.microsoft.com/office/drawing/2014/main" id="{DEDB933D-DAA2-42EF-8BD4-24731DD0BCE1}"/>
              </a:ext>
            </a:extLst>
          </p:cNvPr>
          <p:cNvSpPr/>
          <p:nvPr/>
        </p:nvSpPr>
        <p:spPr>
          <a:xfrm>
            <a:off x="10058401" y="1833196"/>
            <a:ext cx="2133599" cy="3028949"/>
          </a:xfrm>
          <a:prstGeom prst="left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71357A-7054-477C-BCBC-94C1063723C3}"/>
              </a:ext>
            </a:extLst>
          </p:cNvPr>
          <p:cNvSpPr txBox="1"/>
          <p:nvPr/>
        </p:nvSpPr>
        <p:spPr>
          <a:xfrm>
            <a:off x="10801350" y="2551837"/>
            <a:ext cx="16661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buttons facilitate navigation between various dashboards.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7004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985CAA-DAEF-412A-80E4-9515AA342F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32" t="10370" r="14039" b="7574"/>
          <a:stretch/>
        </p:blipFill>
        <p:spPr>
          <a:xfrm>
            <a:off x="1751150" y="615462"/>
            <a:ext cx="8890742" cy="496325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64DE42-7F7D-486C-8380-860A6C6A9D77}"/>
              </a:ext>
            </a:extLst>
          </p:cNvPr>
          <p:cNvSpPr txBox="1"/>
          <p:nvPr/>
        </p:nvSpPr>
        <p:spPr>
          <a:xfrm>
            <a:off x="3533040" y="39566"/>
            <a:ext cx="526805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 1 : Hospital Performance</a:t>
            </a:r>
          </a:p>
        </p:txBody>
      </p:sp>
      <p:sp>
        <p:nvSpPr>
          <p:cNvPr id="13" name="Callout: Right Arrow 12">
            <a:extLst>
              <a:ext uri="{FF2B5EF4-FFF2-40B4-BE49-F238E27FC236}">
                <a16:creationId xmlns:a16="http://schemas.microsoft.com/office/drawing/2014/main" id="{E65DAB9D-B737-4774-9D46-291A96E9B621}"/>
              </a:ext>
            </a:extLst>
          </p:cNvPr>
          <p:cNvSpPr/>
          <p:nvPr/>
        </p:nvSpPr>
        <p:spPr>
          <a:xfrm>
            <a:off x="0" y="2035418"/>
            <a:ext cx="2441050" cy="3442191"/>
          </a:xfrm>
          <a:prstGeom prst="right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allout: Up Arrow 14">
            <a:extLst>
              <a:ext uri="{FF2B5EF4-FFF2-40B4-BE49-F238E27FC236}">
                <a16:creationId xmlns:a16="http://schemas.microsoft.com/office/drawing/2014/main" id="{88F95859-E96E-4525-9175-EAE961AE73B0}"/>
              </a:ext>
            </a:extLst>
          </p:cNvPr>
          <p:cNvSpPr/>
          <p:nvPr/>
        </p:nvSpPr>
        <p:spPr>
          <a:xfrm>
            <a:off x="4062045" y="5431343"/>
            <a:ext cx="4857751" cy="1426657"/>
          </a:xfrm>
          <a:prstGeom prst="up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llout: Left Arrow 15">
            <a:extLst>
              <a:ext uri="{FF2B5EF4-FFF2-40B4-BE49-F238E27FC236}">
                <a16:creationId xmlns:a16="http://schemas.microsoft.com/office/drawing/2014/main" id="{7FCE227C-B512-4CA4-A870-E935245A1059}"/>
              </a:ext>
            </a:extLst>
          </p:cNvPr>
          <p:cNvSpPr/>
          <p:nvPr/>
        </p:nvSpPr>
        <p:spPr>
          <a:xfrm>
            <a:off x="10032023" y="1806816"/>
            <a:ext cx="2159977" cy="3723546"/>
          </a:xfrm>
          <a:prstGeom prst="left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62BB20-77E2-4751-AE67-E5161A162161}"/>
              </a:ext>
            </a:extLst>
          </p:cNvPr>
          <p:cNvSpPr txBox="1"/>
          <p:nvPr/>
        </p:nvSpPr>
        <p:spPr>
          <a:xfrm>
            <a:off x="-1" y="2054838"/>
            <a:ext cx="1701579" cy="52629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LOS:</a:t>
            </a:r>
          </a:p>
          <a:p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-Gauge chart </a:t>
            </a:r>
            <a:r>
              <a:rPr lang="en-US" sz="1200" b="1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summarizes NYU Hospitals Center's average length of stay, 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assisting healthcare professionals in comparing it with the state’s average los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Söhne"/>
              </a:rPr>
              <a:t>.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Severity Spectrum: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NYU Hospitals: Can use Severity Bar Chart for efficient resource planning, may be by planning to allocate more resources to major illness cases.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D2DD73-0CF9-4E8A-95BF-ACC98C479973}"/>
              </a:ext>
            </a:extLst>
          </p:cNvPr>
          <p:cNvSpPr txBox="1"/>
          <p:nvPr/>
        </p:nvSpPr>
        <p:spPr>
          <a:xfrm>
            <a:off x="3997567" y="5884960"/>
            <a:ext cx="5010152" cy="1390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Discharge Cost: 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Gauge chart visualizes NYU Hospitals Center's discharge costs relative to the state’s discharge cost average.</a:t>
            </a:r>
          </a:p>
          <a:p>
            <a:endParaRPr lang="en-US" sz="1200" dirty="0">
              <a:solidFill>
                <a:srgbClr val="0F0F0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Assessment </a:t>
            </a:r>
            <a:r>
              <a:rPr lang="en-US" sz="1200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T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mortality risk bar chart reveals that NYU Hospitals experience lower discharge rates with major risks, enabling informed actions.</a:t>
            </a:r>
            <a:r>
              <a:rPr lang="en-US" sz="1200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sz="1200" dirty="0">
              <a:solidFill>
                <a:srgbClr val="0F0F0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55B8D3-96D9-4C74-8EB2-2DCEF4AB6F41}"/>
              </a:ext>
            </a:extLst>
          </p:cNvPr>
          <p:cNvSpPr txBox="1"/>
          <p:nvPr/>
        </p:nvSpPr>
        <p:spPr>
          <a:xfrm>
            <a:off x="10721923" y="2751992"/>
            <a:ext cx="15958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These donut charts depict discharge variations post-surgery and by diagnosis, providing valuable insights for NYU Hospitals to enhance patient care strategies.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Arrow: Pentagon 19">
            <a:extLst>
              <a:ext uri="{FF2B5EF4-FFF2-40B4-BE49-F238E27FC236}">
                <a16:creationId xmlns:a16="http://schemas.microsoft.com/office/drawing/2014/main" id="{A5881205-EE3F-4767-A66A-C3C513FA0DBD}"/>
              </a:ext>
            </a:extLst>
          </p:cNvPr>
          <p:cNvSpPr/>
          <p:nvPr/>
        </p:nvSpPr>
        <p:spPr>
          <a:xfrm>
            <a:off x="552311" y="1472709"/>
            <a:ext cx="1406769" cy="342899"/>
          </a:xfrm>
          <a:prstGeom prst="homePlat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63DC00C-56D3-4C3E-850E-6BD190DE25EE}"/>
              </a:ext>
            </a:extLst>
          </p:cNvPr>
          <p:cNvSpPr txBox="1"/>
          <p:nvPr/>
        </p:nvSpPr>
        <p:spPr>
          <a:xfrm>
            <a:off x="552311" y="1510015"/>
            <a:ext cx="17030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Select Slicer</a:t>
            </a:r>
          </a:p>
        </p:txBody>
      </p:sp>
    </p:spTree>
    <p:extLst>
      <p:ext uri="{BB962C8B-B14F-4D97-AF65-F5344CB8AC3E}">
        <p14:creationId xmlns:p14="http://schemas.microsoft.com/office/powerpoint/2010/main" val="1679592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34E1C09-238F-45DC-99DB-45BB2714913E}"/>
              </a:ext>
            </a:extLst>
          </p:cNvPr>
          <p:cNvSpPr/>
          <p:nvPr/>
        </p:nvSpPr>
        <p:spPr>
          <a:xfrm>
            <a:off x="5833697" y="1485899"/>
            <a:ext cx="6314342" cy="466871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483CE3-C8B5-4156-A08E-BDEFA643320E}"/>
              </a:ext>
            </a:extLst>
          </p:cNvPr>
          <p:cNvSpPr txBox="1"/>
          <p:nvPr/>
        </p:nvSpPr>
        <p:spPr>
          <a:xfrm>
            <a:off x="43961" y="1602115"/>
            <a:ext cx="558751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Efficiency Focus: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-Average Length Of Stay (LOS) is a measure created 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assesses patient care efficiency.</a:t>
            </a:r>
          </a:p>
          <a:p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2B96A-8272-48F8-B70D-E620FF86F5ED}"/>
              </a:ext>
            </a:extLst>
          </p:cNvPr>
          <p:cNvSpPr txBox="1"/>
          <p:nvPr/>
        </p:nvSpPr>
        <p:spPr>
          <a:xfrm>
            <a:off x="3169627" y="65942"/>
            <a:ext cx="526219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Hospital Performance Dashboard</a:t>
            </a:r>
          </a:p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598D6B-9181-4387-B044-481E8FA119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9" t="-3289" r="58970" b="5867"/>
          <a:stretch/>
        </p:blipFill>
        <p:spPr>
          <a:xfrm>
            <a:off x="111371" y="2562623"/>
            <a:ext cx="5321199" cy="729762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C5BB947-8031-4997-9CB5-2975E8256C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51" t="3737" r="10493"/>
          <a:stretch/>
        </p:blipFill>
        <p:spPr>
          <a:xfrm>
            <a:off x="111371" y="4722402"/>
            <a:ext cx="5366237" cy="71893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D626046-B171-4201-8DAA-476B60CBAA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1" t="6739"/>
          <a:stretch/>
        </p:blipFill>
        <p:spPr>
          <a:xfrm>
            <a:off x="6015037" y="2260229"/>
            <a:ext cx="5984629" cy="1163306"/>
          </a:xfrm>
          <a:prstGeom prst="roundRect">
            <a:avLst>
              <a:gd name="adj" fmla="val 4167"/>
            </a:avLst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4780386-7F83-426F-8E79-61D3788B08F7}"/>
              </a:ext>
            </a:extLst>
          </p:cNvPr>
          <p:cNvSpPr txBox="1"/>
          <p:nvPr/>
        </p:nvSpPr>
        <p:spPr>
          <a:xfrm>
            <a:off x="43961" y="3769057"/>
            <a:ext cx="612604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Financial Insight: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-Average Cost Per Discharge is a measure created for financial 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optimization.</a:t>
            </a:r>
          </a:p>
          <a:p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01048A-3EDF-4480-AE39-D5694EA7F96A}"/>
              </a:ext>
            </a:extLst>
          </p:cNvPr>
          <p:cNvSpPr txBox="1"/>
          <p:nvPr/>
        </p:nvSpPr>
        <p:spPr>
          <a:xfrm>
            <a:off x="5883520" y="3592176"/>
            <a:ext cx="611614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Discharge is another useful measure created &amp; used in 2 donut charts and 2 column charts</a:t>
            </a:r>
          </a:p>
          <a:p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-To identify Diagnostic Patterns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-To identify Post Surgery Patterns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-To identify T</a:t>
            </a:r>
            <a:r>
              <a:rPr lang="en-US" sz="15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otal Discharges Variability across Severity and Mortality Risk respectively.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B505C0-7E44-4EFF-8EC2-E7D17E68A87C}"/>
              </a:ext>
            </a:extLst>
          </p:cNvPr>
          <p:cNvSpPr txBox="1"/>
          <p:nvPr/>
        </p:nvSpPr>
        <p:spPr>
          <a:xfrm>
            <a:off x="5631473" y="1657972"/>
            <a:ext cx="625133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500" b="1" i="0" u="sng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Metric: Total Discharge in Diagnostic and Post-Surgery Patterns</a:t>
            </a:r>
            <a:endParaRPr lang="en-US" sz="15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726613-0026-4D4D-999E-E9554EF8173F}"/>
              </a:ext>
            </a:extLst>
          </p:cNvPr>
          <p:cNvSpPr/>
          <p:nvPr/>
        </p:nvSpPr>
        <p:spPr>
          <a:xfrm>
            <a:off x="69239" y="1485900"/>
            <a:ext cx="5562234" cy="466871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86891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4907BC-9444-4A78-86FF-A0CA31FB2D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88" t="10362" r="13894" b="7294"/>
          <a:stretch/>
        </p:blipFill>
        <p:spPr>
          <a:xfrm>
            <a:off x="1547698" y="662799"/>
            <a:ext cx="9002571" cy="50407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BC2C90-25F2-49D9-9846-F82A7C1EC0B1}"/>
              </a:ext>
            </a:extLst>
          </p:cNvPr>
          <p:cNvSpPr txBox="1"/>
          <p:nvPr/>
        </p:nvSpPr>
        <p:spPr>
          <a:xfrm>
            <a:off x="3981448" y="57150"/>
            <a:ext cx="486800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 2 : LOS Comparison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A20819F8-8800-44A8-9DD4-8624009FFFE8}"/>
              </a:ext>
            </a:extLst>
          </p:cNvPr>
          <p:cNvSpPr/>
          <p:nvPr/>
        </p:nvSpPr>
        <p:spPr>
          <a:xfrm>
            <a:off x="0" y="2351432"/>
            <a:ext cx="2000249" cy="3416320"/>
          </a:xfrm>
          <a:prstGeom prst="right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allout: Up Arrow 7">
            <a:extLst>
              <a:ext uri="{FF2B5EF4-FFF2-40B4-BE49-F238E27FC236}">
                <a16:creationId xmlns:a16="http://schemas.microsoft.com/office/drawing/2014/main" id="{10D02DE1-B1CB-49B4-B466-EBBA59F81AE0}"/>
              </a:ext>
            </a:extLst>
          </p:cNvPr>
          <p:cNvSpPr/>
          <p:nvPr/>
        </p:nvSpPr>
        <p:spPr>
          <a:xfrm>
            <a:off x="4062045" y="5534758"/>
            <a:ext cx="4904636" cy="1323242"/>
          </a:xfrm>
          <a:prstGeom prst="up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llout: Left Arrow 8">
            <a:extLst>
              <a:ext uri="{FF2B5EF4-FFF2-40B4-BE49-F238E27FC236}">
                <a16:creationId xmlns:a16="http://schemas.microsoft.com/office/drawing/2014/main" id="{BC078F73-7CC2-4C33-B547-35F3FB1E52A0}"/>
              </a:ext>
            </a:extLst>
          </p:cNvPr>
          <p:cNvSpPr/>
          <p:nvPr/>
        </p:nvSpPr>
        <p:spPr>
          <a:xfrm>
            <a:off x="10191750" y="2173448"/>
            <a:ext cx="2000249" cy="3445164"/>
          </a:xfrm>
          <a:prstGeom prst="left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2894F79B-75D2-4041-8DD0-D72045CC0D68}"/>
              </a:ext>
            </a:extLst>
          </p:cNvPr>
          <p:cNvSpPr/>
          <p:nvPr/>
        </p:nvSpPr>
        <p:spPr>
          <a:xfrm>
            <a:off x="207119" y="1488984"/>
            <a:ext cx="1485901" cy="415786"/>
          </a:xfrm>
          <a:prstGeom prst="homePlat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Multi-Select Slicer</a:t>
            </a:r>
          </a:p>
        </p:txBody>
      </p:sp>
      <p:sp>
        <p:nvSpPr>
          <p:cNvPr id="14" name="Arrow: Pentagon 13">
            <a:extLst>
              <a:ext uri="{FF2B5EF4-FFF2-40B4-BE49-F238E27FC236}">
                <a16:creationId xmlns:a16="http://schemas.microsoft.com/office/drawing/2014/main" id="{EEE5B91C-D4C5-4314-954D-1DE2B1EEC7BF}"/>
              </a:ext>
            </a:extLst>
          </p:cNvPr>
          <p:cNvSpPr/>
          <p:nvPr/>
        </p:nvSpPr>
        <p:spPr>
          <a:xfrm flipH="1">
            <a:off x="10243040" y="1670960"/>
            <a:ext cx="1197218" cy="306405"/>
          </a:xfrm>
          <a:prstGeom prst="homePlat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Metrics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0FF09B-B49A-44DB-80C5-D9A6EBF5C6F7}"/>
              </a:ext>
            </a:extLst>
          </p:cNvPr>
          <p:cNvSpPr txBox="1"/>
          <p:nvPr/>
        </p:nvSpPr>
        <p:spPr>
          <a:xfrm>
            <a:off x="-55426" y="2287237"/>
            <a:ext cx="14859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-Key influencers visualization 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highlights factors contributing to increased average length of stay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selected hospitals.</a:t>
            </a: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-Key influencers reveals factors affecting prolonged length of stay, aiding  strategic decisions and interventions for enhanced patient care efficiency.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C5DE9A-5226-478B-A841-E6300859978B}"/>
              </a:ext>
            </a:extLst>
          </p:cNvPr>
          <p:cNvSpPr txBox="1"/>
          <p:nvPr/>
        </p:nvSpPr>
        <p:spPr>
          <a:xfrm>
            <a:off x="10801349" y="2501412"/>
            <a:ext cx="1463919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chart</a:t>
            </a: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 identify top 3 highest and bottom 3 lowest avg LOS hospitals.</a:t>
            </a:r>
          </a:p>
          <a:p>
            <a:pPr algn="l"/>
            <a:endParaRPr lang="en-US" sz="11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Facilitates </a:t>
            </a:r>
            <a:r>
              <a:rPr lang="en-US" sz="11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pinpointing hospitals with higher stays</a:t>
            </a:r>
          </a:p>
          <a:p>
            <a:pPr algn="l"/>
            <a:endParaRPr lang="en-US" sz="11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-Recognizes hospitals </a:t>
            </a:r>
            <a:r>
              <a:rPr lang="en-US" sz="11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excelling in lower </a:t>
            </a: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stays</a:t>
            </a: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Understanding shorter stays of these hospitals might help </a:t>
            </a:r>
          </a:p>
          <a:p>
            <a:pPr algn="l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planning resources effectively.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4D5F3D-FEB5-4F6C-A266-8185114DD539}"/>
              </a:ext>
            </a:extLst>
          </p:cNvPr>
          <p:cNvSpPr txBox="1"/>
          <p:nvPr/>
        </p:nvSpPr>
        <p:spPr>
          <a:xfrm>
            <a:off x="4000499" y="5978770"/>
            <a:ext cx="4848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200" b="1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Clear patterns emerge</a:t>
            </a:r>
            <a:r>
              <a:rPr lang="en-US" sz="120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Plainview shows higher discharges / lower LOS, and </a:t>
            </a:r>
            <a:r>
              <a:rPr lang="en-US" sz="1200" i="0" dirty="0" err="1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Massens</a:t>
            </a:r>
            <a:r>
              <a:rPr lang="en-US" sz="120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Memorial Hospital shows lower discharges / higher LOS. </a:t>
            </a:r>
          </a:p>
          <a:p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-This information guides healthcare administrators in optimizing resource allocation and patient care strategies."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0274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34E1C09-238F-45DC-99DB-45BB2714913E}"/>
              </a:ext>
            </a:extLst>
          </p:cNvPr>
          <p:cNvSpPr/>
          <p:nvPr/>
        </p:nvSpPr>
        <p:spPr>
          <a:xfrm>
            <a:off x="5892861" y="1437541"/>
            <a:ext cx="6255178" cy="4690697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52B96A-8272-48F8-B70D-E620FF86F5ED}"/>
              </a:ext>
            </a:extLst>
          </p:cNvPr>
          <p:cNvSpPr txBox="1"/>
          <p:nvPr/>
        </p:nvSpPr>
        <p:spPr>
          <a:xfrm>
            <a:off x="3169627" y="65942"/>
            <a:ext cx="526219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 Comparison Dashboard</a:t>
            </a:r>
          </a:p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726613-0026-4D4D-999E-E9554EF8173F}"/>
              </a:ext>
            </a:extLst>
          </p:cNvPr>
          <p:cNvSpPr/>
          <p:nvPr/>
        </p:nvSpPr>
        <p:spPr>
          <a:xfrm>
            <a:off x="43962" y="1437541"/>
            <a:ext cx="5649057" cy="4725865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4DACA0-38A3-4599-AD24-12A4DD47D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410" y="1968605"/>
            <a:ext cx="3020157" cy="392382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B1F680-A65C-4BF8-BF15-D91E82701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1079" y="3930518"/>
            <a:ext cx="1667059" cy="211908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1897F26-5EC4-44E8-BF82-BDD21C2141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9" t="836" r="1457" b="12207"/>
          <a:stretch/>
        </p:blipFill>
        <p:spPr>
          <a:xfrm>
            <a:off x="243803" y="4065243"/>
            <a:ext cx="2883877" cy="162530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6EE88A1-510A-40D6-8C0E-542AF20E3279}"/>
              </a:ext>
            </a:extLst>
          </p:cNvPr>
          <p:cNvSpPr txBox="1"/>
          <p:nvPr/>
        </p:nvSpPr>
        <p:spPr>
          <a:xfrm>
            <a:off x="114301" y="1529861"/>
            <a:ext cx="5301762" cy="26007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Clustered Bar Chart Significance:</a:t>
            </a:r>
          </a:p>
          <a:p>
            <a:endParaRPr lang="en-US" sz="15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5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Filter and display the top three hospitals with the highest avg LOS.</a:t>
            </a:r>
          </a:p>
          <a:p>
            <a:endParaRPr lang="en-US" sz="1500" b="0" i="0" dirty="0">
              <a:solidFill>
                <a:srgbClr val="0F0F0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5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-Utilize the "Top N" filter to pinpoint hospitals with significant LOS implications.</a:t>
            </a:r>
          </a:p>
          <a:p>
            <a:endParaRPr lang="en-US" sz="1500" dirty="0">
              <a:solidFill>
                <a:srgbClr val="0F0F0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500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500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Usefulnes</a:t>
            </a:r>
            <a:r>
              <a:rPr lang="en-US" sz="1500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s: </a:t>
            </a:r>
            <a:r>
              <a:rPr lang="en-US" sz="15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Facilitates hospital comparison, identifying outliers, enabling hospital administrators to strategically allocate resources</a:t>
            </a:r>
            <a:r>
              <a:rPr lang="en-US" sz="1500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1EB3A0-2F2B-4617-BA81-6C953BEEDC4E}"/>
              </a:ext>
            </a:extLst>
          </p:cNvPr>
          <p:cNvSpPr txBox="1"/>
          <p:nvPr/>
        </p:nvSpPr>
        <p:spPr>
          <a:xfrm>
            <a:off x="5930413" y="1529861"/>
            <a:ext cx="520303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Influencer Visualization : “Detail Enhancement"</a:t>
            </a:r>
          </a:p>
          <a:p>
            <a:endParaRPr lang="en-US" sz="15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-The Key Influencer visualization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robust and detailed focal 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point, offering users a 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understanding.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-Upon clicking the impact, 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 details are generated,</a:t>
            </a: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enhancing user comprehension</a:t>
            </a:r>
          </a:p>
        </p:txBody>
      </p:sp>
    </p:spTree>
    <p:extLst>
      <p:ext uri="{BB962C8B-B14F-4D97-AF65-F5344CB8AC3E}">
        <p14:creationId xmlns:p14="http://schemas.microsoft.com/office/powerpoint/2010/main" val="3370940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666243-AD44-4A84-BB01-B057E1B659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88" t="9698" r="13967" b="7169"/>
          <a:stretch/>
        </p:blipFill>
        <p:spPr>
          <a:xfrm>
            <a:off x="1836261" y="623172"/>
            <a:ext cx="8693027" cy="48802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BC2C90-25F2-49D9-9846-F82A7C1EC0B1}"/>
              </a:ext>
            </a:extLst>
          </p:cNvPr>
          <p:cNvSpPr txBox="1"/>
          <p:nvPr/>
        </p:nvSpPr>
        <p:spPr>
          <a:xfrm>
            <a:off x="3827584" y="46215"/>
            <a:ext cx="496472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 3 : Cost Comparison</a:t>
            </a:r>
          </a:p>
        </p:txBody>
      </p:sp>
      <p:sp>
        <p:nvSpPr>
          <p:cNvPr id="7" name="Callout: Right Arrow 6">
            <a:extLst>
              <a:ext uri="{FF2B5EF4-FFF2-40B4-BE49-F238E27FC236}">
                <a16:creationId xmlns:a16="http://schemas.microsoft.com/office/drawing/2014/main" id="{A20819F8-8800-44A8-9DD4-8624009FFFE8}"/>
              </a:ext>
            </a:extLst>
          </p:cNvPr>
          <p:cNvSpPr/>
          <p:nvPr/>
        </p:nvSpPr>
        <p:spPr>
          <a:xfrm>
            <a:off x="11492" y="2202291"/>
            <a:ext cx="2142623" cy="3380824"/>
          </a:xfrm>
          <a:prstGeom prst="right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allout: Up Arrow 7">
            <a:extLst>
              <a:ext uri="{FF2B5EF4-FFF2-40B4-BE49-F238E27FC236}">
                <a16:creationId xmlns:a16="http://schemas.microsoft.com/office/drawing/2014/main" id="{10D02DE1-B1CB-49B4-B466-EBBA59F81AE0}"/>
              </a:ext>
            </a:extLst>
          </p:cNvPr>
          <p:cNvSpPr/>
          <p:nvPr/>
        </p:nvSpPr>
        <p:spPr>
          <a:xfrm>
            <a:off x="3257549" y="5330576"/>
            <a:ext cx="7328389" cy="1527424"/>
          </a:xfrm>
          <a:prstGeom prst="up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llout: Left Arrow 8">
            <a:extLst>
              <a:ext uri="{FF2B5EF4-FFF2-40B4-BE49-F238E27FC236}">
                <a16:creationId xmlns:a16="http://schemas.microsoft.com/office/drawing/2014/main" id="{BC078F73-7CC2-4C33-B547-35F3FB1E52A0}"/>
              </a:ext>
            </a:extLst>
          </p:cNvPr>
          <p:cNvSpPr/>
          <p:nvPr/>
        </p:nvSpPr>
        <p:spPr>
          <a:xfrm>
            <a:off x="10108454" y="2042257"/>
            <a:ext cx="2072054" cy="3540858"/>
          </a:xfrm>
          <a:prstGeom prst="left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2894F79B-75D2-4041-8DD0-D72045CC0D68}"/>
              </a:ext>
            </a:extLst>
          </p:cNvPr>
          <p:cNvSpPr/>
          <p:nvPr/>
        </p:nvSpPr>
        <p:spPr>
          <a:xfrm>
            <a:off x="409342" y="1567970"/>
            <a:ext cx="1485901" cy="415786"/>
          </a:xfrm>
          <a:prstGeom prst="homePlat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Multi-Select Slicer</a:t>
            </a:r>
          </a:p>
        </p:txBody>
      </p:sp>
      <p:sp>
        <p:nvSpPr>
          <p:cNvPr id="14" name="Arrow: Pentagon 13">
            <a:extLst>
              <a:ext uri="{FF2B5EF4-FFF2-40B4-BE49-F238E27FC236}">
                <a16:creationId xmlns:a16="http://schemas.microsoft.com/office/drawing/2014/main" id="{EEE5B91C-D4C5-4314-954D-1DE2B1EEC7BF}"/>
              </a:ext>
            </a:extLst>
          </p:cNvPr>
          <p:cNvSpPr/>
          <p:nvPr/>
        </p:nvSpPr>
        <p:spPr>
          <a:xfrm flipH="1">
            <a:off x="10314109" y="1566253"/>
            <a:ext cx="1197218" cy="306405"/>
          </a:xfrm>
          <a:prstGeom prst="homePlat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Metrics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0FF09B-B49A-44DB-80C5-D9A6EBF5C6F7}"/>
              </a:ext>
            </a:extLst>
          </p:cNvPr>
          <p:cNvSpPr txBox="1"/>
          <p:nvPr/>
        </p:nvSpPr>
        <p:spPr>
          <a:xfrm>
            <a:off x="0" y="2100852"/>
            <a:ext cx="14859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influencers visualization 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highlights factors contributing to increased average cost per 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discharge</a:t>
            </a:r>
            <a:r>
              <a:rPr 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selected hospitals.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influencers reveals factors affecting high costs, </a:t>
            </a:r>
            <a:r>
              <a:rPr lang="en-US" sz="1200" b="1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identify cost drivers</a:t>
            </a:r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and aiding  strategic decisions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C5DE9A-5226-478B-A841-E6300859978B}"/>
              </a:ext>
            </a:extLst>
          </p:cNvPr>
          <p:cNvSpPr txBox="1"/>
          <p:nvPr/>
        </p:nvSpPr>
        <p:spPr>
          <a:xfrm>
            <a:off x="10801349" y="2501412"/>
            <a:ext cx="146391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chart</a:t>
            </a: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 identify top 3 highest and bottom 3 lowest avg cost per 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discharge</a:t>
            </a: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l"/>
            <a:endParaRPr lang="en-US" sz="11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Facilitates </a:t>
            </a:r>
            <a:r>
              <a:rPr lang="en-US" sz="11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pinpointing hospitals contributing most to discharge costs.</a:t>
            </a:r>
          </a:p>
          <a:p>
            <a:pPr algn="l"/>
            <a:endParaRPr lang="en-US" sz="11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-Recognizes hospitals </a:t>
            </a:r>
            <a:r>
              <a:rPr lang="en-US" sz="11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excelling in cost-effective discharges</a:t>
            </a:r>
            <a:r>
              <a:rPr lang="en-US" sz="11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DAACB4-2BFA-4951-9D5B-E01F0ADDCD2A}"/>
              </a:ext>
            </a:extLst>
          </p:cNvPr>
          <p:cNvSpPr txBox="1"/>
          <p:nvPr/>
        </p:nvSpPr>
        <p:spPr>
          <a:xfrm>
            <a:off x="3200400" y="5829301"/>
            <a:ext cx="7530612" cy="107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b="0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Among the selected five hospitals, it is evident that New York City's health service area incurs higher costs and longer length of stay. </a:t>
            </a:r>
            <a:endParaRPr lang="en-US" sz="1200" b="0" i="0" kern="100" dirty="0">
              <a:solidFill>
                <a:srgbClr val="0F0F0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200" b="1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Legend (Health Service Area): </a:t>
            </a:r>
            <a:r>
              <a:rPr lang="en-US" sz="1200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Adds another layer of analysis by categorizing hospitals based on health service areas.</a:t>
            </a:r>
            <a:endParaRPr lang="en-US" sz="1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1200" b="1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Size (Total Discharges Count): </a:t>
            </a:r>
            <a:r>
              <a:rPr lang="en-US" sz="12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Provides insight into the volume of discharges for each hospital</a:t>
            </a:r>
            <a:endParaRPr lang="en-US" sz="1200" b="0" i="0" dirty="0">
              <a:solidFill>
                <a:srgbClr val="0F0F0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454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52B96A-8272-48F8-B70D-E620FF86F5ED}"/>
              </a:ext>
            </a:extLst>
          </p:cNvPr>
          <p:cNvSpPr txBox="1"/>
          <p:nvPr/>
        </p:nvSpPr>
        <p:spPr>
          <a:xfrm>
            <a:off x="3169627" y="65942"/>
            <a:ext cx="526219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</a:t>
            </a:r>
            <a:r>
              <a:rPr lang="en-US" sz="25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Comparsion</a:t>
            </a:r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Dashboard</a:t>
            </a:r>
          </a:p>
          <a:p>
            <a:pPr algn="ctr"/>
            <a:r>
              <a:rPr lang="en-US" sz="25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726613-0026-4D4D-999E-E9554EF8173F}"/>
              </a:ext>
            </a:extLst>
          </p:cNvPr>
          <p:cNvSpPr/>
          <p:nvPr/>
        </p:nvSpPr>
        <p:spPr>
          <a:xfrm>
            <a:off x="679205" y="1239716"/>
            <a:ext cx="10243037" cy="525340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 dirty="0">
              <a:noFill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DD203A-96D6-4D33-9D36-C57F85CE85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38" t="2833" r="10746" b="2092"/>
          <a:stretch/>
        </p:blipFill>
        <p:spPr>
          <a:xfrm>
            <a:off x="949571" y="1568598"/>
            <a:ext cx="4910502" cy="470993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06DFFE-DAFF-4B61-8341-B829E7CF2607}"/>
              </a:ext>
            </a:extLst>
          </p:cNvPr>
          <p:cNvSpPr txBox="1"/>
          <p:nvPr/>
        </p:nvSpPr>
        <p:spPr>
          <a:xfrm>
            <a:off x="6011742" y="1969057"/>
            <a:ext cx="4053253" cy="37995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b="1" u="sng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Scatter Chart Significance</a:t>
            </a:r>
            <a:endParaRPr lang="en-US" sz="1500" u="sng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u="sng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Purpose</a:t>
            </a:r>
            <a:r>
              <a:rPr lang="en-US" sz="1500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Visualize the correlation between average length of stay, average cost per discharge, and total discharges.</a:t>
            </a:r>
            <a:endParaRPr lang="en-US" sz="15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u="sng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Function:</a:t>
            </a:r>
            <a:r>
              <a:rPr lang="en-US" sz="15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-Assess the relationship between the average length of stay and discharge cost.</a:t>
            </a:r>
            <a:endParaRPr lang="en-US" sz="15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-Legend (Health Service Area): Adds another layer of analysis by categorizing hospitals based on health service areas.</a:t>
            </a:r>
            <a:endParaRPr lang="en-US" sz="15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-Size (Total Discharges Count): Provides insight into the total number of discharges for each hospital</a:t>
            </a:r>
            <a:r>
              <a:rPr lang="en-US" sz="1500" b="1" kern="10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5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929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5E21E3-C6FF-4FD1-AD32-A362EC81E0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52" t="10018" r="14002" b="7003"/>
          <a:stretch/>
        </p:blipFill>
        <p:spPr>
          <a:xfrm>
            <a:off x="1808615" y="489823"/>
            <a:ext cx="8931190" cy="50097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BC2C90-25F2-49D9-9846-F82A7C1EC0B1}"/>
              </a:ext>
            </a:extLst>
          </p:cNvPr>
          <p:cNvSpPr txBox="1"/>
          <p:nvPr/>
        </p:nvSpPr>
        <p:spPr>
          <a:xfrm>
            <a:off x="3396760" y="-3221"/>
            <a:ext cx="564173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 4: Root Causes </a:t>
            </a:r>
          </a:p>
        </p:txBody>
      </p:sp>
      <p:sp>
        <p:nvSpPr>
          <p:cNvPr id="8" name="Callout: Up Arrow 7">
            <a:extLst>
              <a:ext uri="{FF2B5EF4-FFF2-40B4-BE49-F238E27FC236}">
                <a16:creationId xmlns:a16="http://schemas.microsoft.com/office/drawing/2014/main" id="{10D02DE1-B1CB-49B4-B466-EBBA59F81AE0}"/>
              </a:ext>
            </a:extLst>
          </p:cNvPr>
          <p:cNvSpPr/>
          <p:nvPr/>
        </p:nvSpPr>
        <p:spPr>
          <a:xfrm>
            <a:off x="2765181" y="5200650"/>
            <a:ext cx="7288823" cy="1657350"/>
          </a:xfrm>
          <a:prstGeom prst="upArrowCallo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2894F79B-75D2-4041-8DD0-D72045CC0D68}"/>
              </a:ext>
            </a:extLst>
          </p:cNvPr>
          <p:cNvSpPr/>
          <p:nvPr/>
        </p:nvSpPr>
        <p:spPr>
          <a:xfrm>
            <a:off x="536831" y="1838202"/>
            <a:ext cx="1485901" cy="415786"/>
          </a:xfrm>
          <a:prstGeom prst="homePlat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Multi-Select Slicer</a:t>
            </a:r>
          </a:p>
        </p:txBody>
      </p:sp>
      <p:sp>
        <p:nvSpPr>
          <p:cNvPr id="14" name="Arrow: Pentagon 13">
            <a:extLst>
              <a:ext uri="{FF2B5EF4-FFF2-40B4-BE49-F238E27FC236}">
                <a16:creationId xmlns:a16="http://schemas.microsoft.com/office/drawing/2014/main" id="{EEE5B91C-D4C5-4314-954D-1DE2B1EEC7BF}"/>
              </a:ext>
            </a:extLst>
          </p:cNvPr>
          <p:cNvSpPr/>
          <p:nvPr/>
        </p:nvSpPr>
        <p:spPr>
          <a:xfrm flipH="1">
            <a:off x="10529021" y="1838202"/>
            <a:ext cx="1381125" cy="342971"/>
          </a:xfrm>
          <a:prstGeom prst="homePlat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Metrics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CB15B5-234F-4B90-AD1B-A54D28ED517E}"/>
              </a:ext>
            </a:extLst>
          </p:cNvPr>
          <p:cNvSpPr txBox="1"/>
          <p:nvPr/>
        </p:nvSpPr>
        <p:spPr>
          <a:xfrm>
            <a:off x="2765181" y="5798527"/>
            <a:ext cx="72888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above four visualization contribute to key insights:</a:t>
            </a:r>
          </a:p>
          <a:p>
            <a:pPr algn="l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Smaller surgical programs </a:t>
            </a:r>
            <a:r>
              <a:rPr lang="en-US" sz="1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contribute to longer stays, elevating costs.</a:t>
            </a:r>
          </a:p>
          <a:p>
            <a:pPr algn="l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Patients with </a:t>
            </a:r>
            <a:r>
              <a:rPr lang="en-US" sz="1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extreme mortality risk and illness severity </a:t>
            </a:r>
            <a:r>
              <a:rPr lang="en-US" sz="1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drive up both costs and duration of stays.</a:t>
            </a:r>
          </a:p>
          <a:p>
            <a:pPr algn="l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2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New York City health service area </a:t>
            </a:r>
            <a:r>
              <a:rPr lang="en-US" sz="1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a key factor in driving up costs and duration of stays.</a:t>
            </a:r>
          </a:p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Useful For : 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Holistic Understanding of Cost and Efficiency, Identification Of Root Cause, Data-Driven Support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98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2226</TotalTime>
  <Words>1229</Words>
  <Application>Microsoft Office PowerPoint</Application>
  <PresentationFormat>Widescreen</PresentationFormat>
  <Paragraphs>166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Söhne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Bhavitha Redrouthu</dc:creator>
  <cp:lastModifiedBy>Bhavitha Redrouthu</cp:lastModifiedBy>
  <cp:revision>126</cp:revision>
  <dcterms:created xsi:type="dcterms:W3CDTF">2023-11-20T23:31:41Z</dcterms:created>
  <dcterms:modified xsi:type="dcterms:W3CDTF">2024-01-18T23:19:42Z</dcterms:modified>
</cp:coreProperties>
</file>

<file path=docProps/thumbnail.jpeg>
</file>